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57" r:id="rId6"/>
    <p:sldId id="260" r:id="rId7"/>
    <p:sldId id="274" r:id="rId8"/>
    <p:sldId id="284" r:id="rId9"/>
    <p:sldId id="290" r:id="rId10"/>
    <p:sldId id="295" r:id="rId11"/>
    <p:sldId id="298" r:id="rId12"/>
    <p:sldId id="297" r:id="rId13"/>
    <p:sldId id="296" r:id="rId14"/>
    <p:sldId id="266" r:id="rId15"/>
    <p:sldId id="303" r:id="rId16"/>
    <p:sldId id="302" r:id="rId17"/>
    <p:sldId id="288" r:id="rId18"/>
    <p:sldId id="289" r:id="rId19"/>
    <p:sldId id="294" r:id="rId20"/>
    <p:sldId id="273" r:id="rId21"/>
    <p:sldId id="293" r:id="rId22"/>
    <p:sldId id="292" r:id="rId23"/>
    <p:sldId id="270" r:id="rId24"/>
    <p:sldId id="279" r:id="rId25"/>
    <p:sldId id="286" r:id="rId26"/>
    <p:sldId id="275" r:id="rId27"/>
    <p:sldId id="262" r:id="rId28"/>
    <p:sldId id="263" r:id="rId29"/>
    <p:sldId id="280" r:id="rId30"/>
    <p:sldId id="264" r:id="rId31"/>
    <p:sldId id="300" r:id="rId32"/>
    <p:sldId id="301" r:id="rId33"/>
    <p:sldId id="299" r:id="rId34"/>
    <p:sldId id="267" r:id="rId35"/>
    <p:sldId id="261" r:id="rId3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varScale="1">
        <p:scale>
          <a:sx n="76" d="100"/>
          <a:sy n="76" d="100"/>
        </p:scale>
        <p:origin x="68" y="500"/>
      </p:cViewPr>
      <p:guideLst>
        <p:guide orient="horz" pos="2160"/>
        <p:guide pos="2880"/>
      </p:guideLst>
    </p:cSldViewPr>
  </p:slideViewPr>
  <p:notesTextViewPr>
    <p:cViewPr>
      <p:scale>
        <a:sx n="125" d="100"/>
        <a:sy n="125" d="100"/>
      </p:scale>
      <p:origin x="0" y="-296"/>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2026/1/18</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5E </a:t>
            </a:r>
            <a:r>
              <a:rPr kumimoji="1" lang="ja-JP" altLang="en-US" sz="1200" b="0" kern="1200" dirty="0">
                <a:solidFill>
                  <a:schemeClr val="tx1"/>
                </a:solidFill>
                <a:effectLst/>
                <a:latin typeface="+mn-lt"/>
                <a:ea typeface="+mn-ea"/>
                <a:cs typeface="+mn-cs"/>
              </a:rPr>
              <a:t>春日研究室の栁原魁人です。</a:t>
            </a:r>
          </a:p>
          <a:p>
            <a:r>
              <a:rPr kumimoji="1" lang="ja-JP" altLang="en-US" sz="1200" b="0" kern="1200" dirty="0">
                <a:solidFill>
                  <a:schemeClr val="tx1"/>
                </a:solidFill>
                <a:effectLst/>
                <a:latin typeface="+mn-lt"/>
                <a:ea typeface="+mn-ea"/>
                <a:cs typeface="+mn-cs"/>
              </a:rPr>
              <a:t>「</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を用いた基板の誘電損失と表面粗さによる電気伝導性の測定」について発表します。</a:t>
            </a: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得られた複素誘電率と導電率を用いて、伝送線路の減衰定数を算出した結果を説明します。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グラフをご覧ください。青い点線が測定データから得た実効導電率を用いた導体損失、ピンクの点線が理想的な導電率を仮定した場合の導体損失です。実効導電率を用いた場合、高周波域で導体損失が顕著に増大することが確認でき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この結果は、従来手法が高周波領域における導体損失を十分に表現し得ない可能性を示唆しています。つまり、表面粗さを考慮しないモデルでは、実際の損失を過小評価してしまいます。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ただし、本研究で導出した損失量の妥当性については、今後</a:t>
            </a:r>
            <a:r>
              <a:rPr kumimoji="1" lang="en-US" altLang="ja-JP" sz="1200" b="0" kern="1200" dirty="0">
                <a:solidFill>
                  <a:schemeClr val="tx1"/>
                </a:solidFill>
                <a:effectLst/>
                <a:latin typeface="+mn-lt"/>
                <a:ea typeface="+mn-ea"/>
                <a:cs typeface="+mn-cs"/>
              </a:rPr>
              <a:t>FDTD</a:t>
            </a:r>
            <a:r>
              <a:rPr kumimoji="1" lang="ja-JP" altLang="en-US" sz="1200" b="0" kern="1200" dirty="0">
                <a:solidFill>
                  <a:schemeClr val="tx1"/>
                </a:solidFill>
                <a:effectLst/>
                <a:latin typeface="+mn-lt"/>
                <a:ea typeface="+mn-ea"/>
                <a:cs typeface="+mn-cs"/>
              </a:rPr>
              <a:t>解析や他手法による比較検証が必要です。</a:t>
            </a:r>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本研究では、</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法により</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の実効導電率を広帯域で測定し、減衰定数を算出しました。</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周波数の上昇に伴い実効導電率が低下することを確認しました。これは表皮深さの減少に伴い、表皮効果と導体表面粗さの影響が支配的になるためです。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この実効導電率を用いて算出した減衰定数は、理想的な導電率を仮定した従来のモデルに比べ、高周波域で顕著に増大することが分かりました。</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これらの結果から、従来の単純なモデルでは高周波領域における導体損失を十分に評価できません。今後、</a:t>
            </a:r>
            <a:r>
              <a:rPr kumimoji="1" lang="en-US" altLang="ja-JP" sz="1200" b="0" kern="1200" dirty="0">
                <a:solidFill>
                  <a:schemeClr val="tx1"/>
                </a:solidFill>
                <a:effectLst/>
                <a:latin typeface="+mn-lt"/>
                <a:ea typeface="+mn-ea"/>
                <a:cs typeface="+mn-cs"/>
              </a:rPr>
              <a:t>FDTD</a:t>
            </a:r>
            <a:r>
              <a:rPr kumimoji="1" lang="ja-JP" altLang="en-US" sz="1200" b="0" kern="1200" dirty="0">
                <a:solidFill>
                  <a:schemeClr val="tx1"/>
                </a:solidFill>
                <a:effectLst/>
                <a:latin typeface="+mn-lt"/>
                <a:ea typeface="+mn-ea"/>
                <a:cs typeface="+mn-cs"/>
              </a:rPr>
              <a:t>解析などのシミュレーションによる詳細な検証を行う予定です。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ご聴講ありがとうございました。</a:t>
            </a: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AI</a:t>
            </a:r>
            <a:r>
              <a:rPr kumimoji="1" lang="ja-JP" altLang="en-US" sz="1200" b="0" kern="1200" dirty="0">
                <a:solidFill>
                  <a:schemeClr val="tx1"/>
                </a:solidFill>
                <a:effectLst/>
                <a:latin typeface="+mn-lt"/>
                <a:ea typeface="+mn-ea"/>
                <a:cs typeface="+mn-cs"/>
              </a:rPr>
              <a:t>や</a:t>
            </a:r>
            <a:r>
              <a:rPr kumimoji="1" lang="en-US" altLang="ja-JP" sz="1200" b="0" kern="1200" dirty="0">
                <a:solidFill>
                  <a:schemeClr val="tx1"/>
                </a:solidFill>
                <a:effectLst/>
                <a:latin typeface="+mn-lt"/>
                <a:ea typeface="+mn-ea"/>
                <a:cs typeface="+mn-cs"/>
              </a:rPr>
              <a:t>5G/6G</a:t>
            </a:r>
            <a:r>
              <a:rPr kumimoji="1" lang="ja-JP" altLang="en-US" sz="1200" b="0" kern="1200" dirty="0">
                <a:solidFill>
                  <a:schemeClr val="tx1"/>
                </a:solidFill>
                <a:effectLst/>
                <a:latin typeface="+mn-lt"/>
                <a:ea typeface="+mn-ea"/>
                <a:cs typeface="+mn-cs"/>
              </a:rPr>
              <a:t>といった次世代通信技術では、膨大なデータを高速で送受信する必要があります。高周波ほど通信容量が大きくなり、より多くの情報を処理できるため、データセンター等のハードウェアでも、</a:t>
            </a:r>
            <a:r>
              <a:rPr kumimoji="1" lang="en-US" altLang="ja-JP" sz="1200" b="0" kern="1200" dirty="0">
                <a:solidFill>
                  <a:schemeClr val="tx1"/>
                </a:solidFill>
                <a:effectLst/>
                <a:latin typeface="+mn-lt"/>
                <a:ea typeface="+mn-ea"/>
                <a:cs typeface="+mn-cs"/>
              </a:rPr>
              <a:t>100 GHz</a:t>
            </a:r>
            <a:r>
              <a:rPr kumimoji="1" lang="ja-JP" altLang="en-US" sz="1200" b="0" kern="1200" dirty="0">
                <a:solidFill>
                  <a:schemeClr val="tx1"/>
                </a:solidFill>
                <a:effectLst/>
                <a:latin typeface="+mn-lt"/>
                <a:ea typeface="+mn-ea"/>
                <a:cs typeface="+mn-cs"/>
              </a:rPr>
              <a:t>帯という高い周波数での通信性能が必要になってきました。</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しかし周波数が上がるほど、信号減衰という課題が生じます。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信号減衰には</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つの原因があります。</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つは誘電体基板の誘電損失</a:t>
            </a:r>
            <a:r>
              <a:rPr kumimoji="1" lang="en-US" altLang="ja-JP" sz="1200" b="0" kern="1200" dirty="0">
                <a:solidFill>
                  <a:schemeClr val="tx1"/>
                </a:solidFill>
                <a:effectLst/>
                <a:latin typeface="+mn-lt"/>
                <a:ea typeface="+mn-ea"/>
                <a:cs typeface="+mn-cs"/>
              </a:rPr>
              <a:t>αd</a:t>
            </a:r>
            <a:r>
              <a:rPr kumimoji="1" lang="ja-JP" altLang="en-US" sz="1200" b="0" kern="1200" dirty="0">
                <a:solidFill>
                  <a:schemeClr val="tx1"/>
                </a:solidFill>
                <a:effectLst/>
                <a:latin typeface="+mn-lt"/>
                <a:ea typeface="+mn-ea"/>
                <a:cs typeface="+mn-cs"/>
              </a:rPr>
              <a:t>、もう</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つは配線の表皮効果による導体損失</a:t>
            </a:r>
            <a:r>
              <a:rPr kumimoji="1" lang="en-US" altLang="ja-JP" sz="1200" b="0" kern="1200" dirty="0">
                <a:solidFill>
                  <a:schemeClr val="tx1"/>
                </a:solidFill>
                <a:effectLst/>
                <a:latin typeface="+mn-lt"/>
                <a:ea typeface="+mn-ea"/>
                <a:cs typeface="+mn-cs"/>
              </a:rPr>
              <a:t>αc</a:t>
            </a:r>
            <a:r>
              <a:rPr kumimoji="1" lang="ja-JP" altLang="en-US" sz="1200" b="0" kern="1200" dirty="0">
                <a:solidFill>
                  <a:schemeClr val="tx1"/>
                </a:solidFill>
                <a:effectLst/>
                <a:latin typeface="+mn-lt"/>
                <a:ea typeface="+mn-ea"/>
                <a:cs typeface="+mn-cs"/>
              </a:rPr>
              <a:t>です。減衰定数</a:t>
            </a:r>
            <a:r>
              <a:rPr kumimoji="1" lang="en-US" altLang="ja-JP" sz="1200" b="0" kern="1200" dirty="0">
                <a:solidFill>
                  <a:schemeClr val="tx1"/>
                </a:solidFill>
                <a:effectLst/>
                <a:latin typeface="+mn-lt"/>
                <a:ea typeface="+mn-ea"/>
                <a:cs typeface="+mn-cs"/>
              </a:rPr>
              <a:t>α = αd + αc</a:t>
            </a:r>
            <a:r>
              <a:rPr kumimoji="1" lang="ja-JP" altLang="en-US" sz="1200" b="0" kern="1200" dirty="0">
                <a:solidFill>
                  <a:schemeClr val="tx1"/>
                </a:solidFill>
                <a:effectLst/>
                <a:latin typeface="+mn-lt"/>
                <a:ea typeface="+mn-ea"/>
                <a:cs typeface="+mn-cs"/>
              </a:rPr>
              <a:t>で表現されます。</a:t>
            </a:r>
          </a:p>
          <a:p>
            <a:br>
              <a:rPr kumimoji="1" lang="ja-JP" altLang="en-US" sz="1200" b="0" kern="1200" dirty="0">
                <a:solidFill>
                  <a:schemeClr val="tx1"/>
                </a:solidFill>
                <a:effectLst/>
                <a:latin typeface="+mn-lt"/>
                <a:ea typeface="+mn-ea"/>
                <a:cs typeface="+mn-cs"/>
              </a:rPr>
            </a:br>
            <a:r>
              <a:rPr kumimoji="1" lang="ja-JP" altLang="en-US" sz="1200" b="0" kern="1200" dirty="0">
                <a:solidFill>
                  <a:schemeClr val="tx1"/>
                </a:solidFill>
                <a:effectLst/>
                <a:latin typeface="+mn-lt"/>
                <a:ea typeface="+mn-ea"/>
                <a:cs typeface="+mn-cs"/>
              </a:rPr>
              <a:t>これまで、ガラスエポキシ基板の</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や、</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を対象として、誘電損失による信号減衰について検討してきました。</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しかし、導体損失については、誘電体と銅箔を接続する表面粗さの影響が検討されていません。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本研究では、表面粗さの影響を評価するため、</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法により</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の複素誘電率と導電率を測定し、減衰定数を算出しました。</a:t>
            </a: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測定対象は</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という低損失基板材料で、高速通信機器に使用されています。高周波通信では、このような高性能基板の特性を正確に評価し、設計に反映させることが重要です。</a:t>
            </a: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複素誘電率の測定には様々な手法がありますが、高周波での低損失材料の測定には共振法、特に</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法が適しています。</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法では誘電率だけでなく、導電率の測定も可能です。</a:t>
            </a: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法の測定原理と手順について説明します。測定では、測定対象の誘電体基板</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枚を用意して、中央に銅板電極を挿入し、上下から銅電極により圧着します。一方の電極から</a:t>
            </a:r>
            <a:r>
              <a:rPr kumimoji="1" lang="en-US" altLang="ja-JP" sz="1200" b="0" kern="1200" dirty="0">
                <a:solidFill>
                  <a:schemeClr val="tx1"/>
                </a:solidFill>
                <a:effectLst/>
                <a:latin typeface="+mn-lt"/>
                <a:ea typeface="+mn-ea"/>
                <a:cs typeface="+mn-cs"/>
              </a:rPr>
              <a:t>RF</a:t>
            </a:r>
            <a:r>
              <a:rPr kumimoji="1" lang="ja-JP" altLang="en-US" sz="1200" b="0" kern="1200" dirty="0">
                <a:solidFill>
                  <a:schemeClr val="tx1"/>
                </a:solidFill>
                <a:effectLst/>
                <a:latin typeface="+mn-lt"/>
                <a:ea typeface="+mn-ea"/>
                <a:cs typeface="+mn-cs"/>
              </a:rPr>
              <a:t>信号を入力すると、銅電極と試料間に共振信号が発生します。ベクトル・ネットワーク・アナライザ、</a:t>
            </a:r>
            <a:r>
              <a:rPr kumimoji="1" lang="en-US" altLang="ja-JP" sz="1200" b="0" kern="1200" dirty="0">
                <a:solidFill>
                  <a:schemeClr val="tx1"/>
                </a:solidFill>
                <a:effectLst/>
                <a:latin typeface="+mn-lt"/>
                <a:ea typeface="+mn-ea"/>
                <a:cs typeface="+mn-cs"/>
              </a:rPr>
              <a:t>VNA</a:t>
            </a:r>
            <a:r>
              <a:rPr kumimoji="1" lang="ja-JP" altLang="en-US" sz="1200" b="0" kern="1200" dirty="0">
                <a:solidFill>
                  <a:schemeClr val="tx1"/>
                </a:solidFill>
                <a:effectLst/>
                <a:latin typeface="+mn-lt"/>
                <a:ea typeface="+mn-ea"/>
                <a:cs typeface="+mn-cs"/>
              </a:rPr>
              <a:t>を用いて、共振ピークを求めることで、</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a:t>
            </a:r>
            <a:r>
              <a:rPr kumimoji="1" lang="en-US" altLang="ja-JP" sz="1200" b="0" kern="1200" dirty="0">
                <a:solidFill>
                  <a:schemeClr val="tx1"/>
                </a:solidFill>
                <a:effectLst/>
                <a:latin typeface="+mn-lt"/>
                <a:ea typeface="+mn-ea"/>
                <a:cs typeface="+mn-cs"/>
              </a:rPr>
              <a:t>S21</a:t>
            </a:r>
            <a:r>
              <a:rPr kumimoji="1" lang="ja-JP" altLang="en-US" sz="1200" b="0" kern="1200" dirty="0">
                <a:solidFill>
                  <a:schemeClr val="tx1"/>
                </a:solidFill>
                <a:effectLst/>
                <a:latin typeface="+mn-lt"/>
                <a:ea typeface="+mn-ea"/>
                <a:cs typeface="+mn-cs"/>
              </a:rPr>
              <a:t>を測定します。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測定手順としては、まずエッチング処理で銅箔を取り除いた</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枚の</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の間に標準銅箔を挿入して、基板の誘電率を測定します。次に、銅箔を残した</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を測定し、先ほど得た誘電率の値を基準として、実基板の導電率を算出します。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ここから実験結果を示します。</a:t>
            </a:r>
          </a:p>
          <a:p>
            <a:endParaRPr kumimoji="1" lang="ja-JP" altLang="en-US"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パラメータの測定結果です。このグラフの山状に盛り上がった部分が共振ピークです。共振ピークの周波数は基板の比誘電率によって決まります。このピークの鋭さに注目してください。この鋭さは</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値という値で表されます。</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値は共振周波数を半値幅で割った値で、基板の損失が小さいほど大きくなります。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得られた結果は、共振ピークが鋭く立っており、ピークの形が崩れていません。このような良好なピークが得られたことは、測定が成功していることを示しています。</a:t>
            </a:r>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複素誘電率の測定結果を説明します。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測定した</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パラメータから、共振ピークの</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値を用いて誘電損失を計算しました。左側のグラフの比誘電率</a:t>
            </a:r>
            <a:r>
              <a:rPr kumimoji="1" lang="en-US" altLang="ja-JP" sz="1200" b="0" kern="1200" dirty="0" err="1">
                <a:solidFill>
                  <a:schemeClr val="tx1"/>
                </a:solidFill>
                <a:effectLst/>
                <a:latin typeface="+mn-lt"/>
                <a:ea typeface="+mn-ea"/>
                <a:cs typeface="+mn-cs"/>
              </a:rPr>
              <a:t>εr</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は、測定周波数域でほぼ一定の値を示しています。これに対し、右側は誘電損失の周波数特性を示しています。ご覧のように、誘電損失は周波数の上昇とともに増加する傾向が見られます。つまり、高周波になるほど、材料内での損失が大きくなります。</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導電率の測定結果を示します。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このグラフに示す導電率は、表面粗さによる損失を含んだ実効導電率です。ご覧のように、周波数が高くなるほど実効導電率が低下しています。</a:t>
            </a:r>
          </a:p>
          <a:p>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の原因は、周波数の上昇に伴い表皮深さが浅くなることにあります。周波数が高くなると、電流が導体表面の凹凸、つまり表面粗さの影響を強く受けるようになります。高周波になるほど表面粗さが支配的になり、実効導電率が低下するということです。</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2026/1/18</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200.png"/><Relationship Id="rId5" Type="http://schemas.openxmlformats.org/officeDocument/2006/relationships/image" Target="../media/image35.png"/><Relationship Id="rId10" Type="http://schemas.openxmlformats.org/officeDocument/2006/relationships/image" Target="../media/image9.emf"/><Relationship Id="rId4" Type="http://schemas.openxmlformats.org/officeDocument/2006/relationships/image" Target="../media/image110.png"/><Relationship Id="rId9"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2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3.svg"/></Relationships>
</file>

<file path=ppt/slides/_rels/slide27.xml.rels><?xml version="1.0" encoding="UTF-8" standalone="yes"?>
<Relationships xmlns="http://schemas.openxmlformats.org/package/2006/relationships"><Relationship Id="rId8" Type="http://schemas.openxmlformats.org/officeDocument/2006/relationships/image" Target="../media/image59.emf"/><Relationship Id="rId7" Type="http://schemas.openxmlformats.org/officeDocument/2006/relationships/image" Target="../media/image58.png"/><Relationship Id="rId12"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emf"/><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8.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9.emf"/><Relationship Id="rId7"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9.emf"/><Relationship Id="rId4" Type="http://schemas.openxmlformats.org/officeDocument/2006/relationships/image" Target="../media/image58.png"/><Relationship Id="rId9" Type="http://schemas.openxmlformats.org/officeDocument/2006/relationships/image" Target="../media/image6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dirty="0"/>
              <a:t>減衰定数と従来手法の比較</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395519"/>
            <a:ext cx="4572000"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減衰定数の比較結果</a:t>
            </a:r>
          </a:p>
          <a:p>
            <a:pPr>
              <a:lnSpc>
                <a:spcPct val="107000"/>
              </a:lnSpc>
              <a:spcAft>
                <a:spcPts val="800"/>
              </a:spcAft>
            </a:pPr>
            <a:r>
              <a:rPr lang="ja-JP" altLang="en-US" sz="2000" kern="100" dirty="0">
                <a:latin typeface="+mn-ea"/>
                <a:cs typeface="Times New Roman" panose="02020603050405020304" pitchFamily="18" charset="0"/>
              </a:rPr>
              <a:t>・実効導電率使用時は高周波域で増大</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a:latin typeface="Cambria Math" panose="02040503050406030204" pitchFamily="18" charset="0"/>
                                </a:rPr>
                              </m:ctrlPr>
                            </m:sSubSup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m:t>
                              </m:r>
                            </m:sub>
                            <m:sup>
                              <m:r>
                                <a:rPr lang="ja-JP" altLang="en-US" sz="1400" i="0">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a:latin typeface="Cambria Math" panose="02040503050406030204" pitchFamily="18" charset="0"/>
                            </a:rPr>
                          </m:ctrlPr>
                        </m:sSubSup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m:t>
                          </m:r>
                        </m:sub>
                        <m:sup>
                          <m:r>
                            <a:rPr lang="ja-JP" altLang="en-US" sz="1400" b="0" i="0">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a:latin typeface="Cambria Math" panose="02040503050406030204" pitchFamily="18" charset="0"/>
                                    </a:rPr>
                                  </m:ctrlPr>
                                </m:sSubSup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m:t>
                                  </m:r>
                                </m:sub>
                                <m:sup>
                                  <m:r>
                                    <a:rPr lang="ja-JP" altLang="en-US" sz="1400" b="0" i="0">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572001" y="5395519"/>
            <a:ext cx="4572000"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・従来モデルとの顕著な差</a:t>
            </a:r>
          </a:p>
          <a:p>
            <a:pPr>
              <a:lnSpc>
                <a:spcPct val="107000"/>
              </a:lnSpc>
              <a:spcAft>
                <a:spcPts val="800"/>
              </a:spcAft>
            </a:pPr>
            <a:r>
              <a:rPr lang="ja-JP" altLang="en-US" sz="2000" kern="100" dirty="0">
                <a:latin typeface="+mn-ea"/>
                <a:cs typeface="Times New Roman" panose="02020603050405020304" pitchFamily="18" charset="0"/>
              </a:rPr>
              <a:t>・今後：</a:t>
            </a:r>
            <a:r>
              <a:rPr lang="en-US" altLang="ja-JP" sz="2000" kern="100" dirty="0">
                <a:latin typeface="+mn-ea"/>
                <a:cs typeface="Times New Roman" panose="02020603050405020304" pitchFamily="18" charset="0"/>
              </a:rPr>
              <a:t>FDTD</a:t>
            </a:r>
            <a:r>
              <a:rPr lang="ja-JP" altLang="en-US" sz="2000" kern="100" dirty="0">
                <a:latin typeface="+mn-ea"/>
                <a:cs typeface="Times New Roman" panose="02020603050405020304" pitchFamily="18" charset="0"/>
              </a:rPr>
              <a:t>解析で妥当性を検証</a:t>
            </a:r>
            <a:endParaRPr lang="en-US" altLang="ja-JP" sz="2000" kern="100" dirty="0">
              <a:latin typeface="+mn-ea"/>
              <a:cs typeface="Times New Roman" panose="02020603050405020304" pitchFamily="18" charset="0"/>
            </a:endParaRPr>
          </a:p>
        </p:txBody>
      </p:sp>
    </p:spTree>
    <p:extLst>
      <p:ext uri="{BB962C8B-B14F-4D97-AF65-F5344CB8AC3E}">
        <p14:creationId xmlns:p14="http://schemas.microsoft.com/office/powerpoint/2010/main" val="8356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r>
              <a:rPr lang="en-US" altLang="ja-JP" sz="2000" dirty="0"/>
              <a:t>BCDR</a:t>
            </a:r>
            <a:r>
              <a:rPr lang="ja-JP" altLang="en-US" sz="2000" dirty="0"/>
              <a:t>法により</a:t>
            </a:r>
            <a:r>
              <a:rPr lang="en-US" altLang="ja-JP" sz="2000" dirty="0"/>
              <a:t>MEGTRON6</a:t>
            </a:r>
            <a:r>
              <a:rPr lang="ja-JP" altLang="en-US" sz="2000" dirty="0"/>
              <a:t>の導電率を測定</a:t>
            </a:r>
          </a:p>
          <a:p>
            <a:r>
              <a:rPr lang="ja-JP" altLang="en-US" sz="2000" dirty="0"/>
              <a:t>導電率から減衰定数を計算</a:t>
            </a:r>
          </a:p>
          <a:p>
            <a:r>
              <a:rPr lang="ja-JP" altLang="en-US" sz="2000" dirty="0"/>
              <a:t>高周波で従来モデルとの顕著な乖離を発見</a:t>
            </a:r>
          </a:p>
          <a:p>
            <a:endParaRPr lang="ja-JP" altLang="en-US" sz="2000" dirty="0"/>
          </a:p>
          <a:p>
            <a:r>
              <a:rPr lang="ja-JP" altLang="en-US" sz="2000" dirty="0"/>
              <a:t>課題：</a:t>
            </a:r>
          </a:p>
          <a:p>
            <a:r>
              <a:rPr lang="ja-JP" altLang="en-US" sz="2000" dirty="0"/>
              <a:t>測定結果の妥当性を</a:t>
            </a:r>
            <a:r>
              <a:rPr lang="en-US" altLang="ja-JP" sz="2000" dirty="0"/>
              <a:t>FDTD</a:t>
            </a:r>
            <a:r>
              <a:rPr lang="ja-JP" altLang="en-US" sz="2000" dirty="0"/>
              <a:t>解析で検証が必要</a:t>
            </a:r>
          </a:p>
          <a:p>
            <a:r>
              <a:rPr lang="ja-JP" altLang="en-US" sz="2000" dirty="0"/>
              <a:t>他手法による比較検証が必要</a:t>
            </a:r>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研究の背景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次世代通信技術は高速・大容量データ送受信が必要</a:t>
            </a:r>
          </a:p>
          <a:p>
            <a:r>
              <a:rPr lang="ja-JP" altLang="en-US" sz="2000" dirty="0"/>
              <a:t>高周波ほど通信容量増大 → </a:t>
            </a:r>
            <a:r>
              <a:rPr lang="en-US" altLang="ja-JP" sz="2000" dirty="0"/>
              <a:t>100 GHz</a:t>
            </a:r>
            <a:r>
              <a:rPr lang="ja-JP" altLang="en-US" sz="2000" dirty="0"/>
              <a:t>帯での通信性能が必須</a:t>
            </a:r>
          </a:p>
          <a:p>
            <a:r>
              <a:rPr lang="ja-JP" altLang="en-US" sz="2000" dirty="0"/>
              <a:t>信号減衰の原因：誘電損失</a:t>
            </a:r>
            <a:r>
              <a:rPr lang="en-US" altLang="ja-JP" sz="2000" dirty="0"/>
              <a:t>αd + </a:t>
            </a:r>
            <a:r>
              <a:rPr lang="ja-JP" altLang="en-US" sz="2000" dirty="0"/>
              <a:t>導体損失</a:t>
            </a:r>
            <a:r>
              <a:rPr lang="en-US" altLang="ja-JP" sz="2000" dirty="0"/>
              <a:t>αc</a:t>
            </a:r>
          </a:p>
          <a:p>
            <a:r>
              <a:rPr lang="ja-JP" altLang="en-US" sz="2000" dirty="0"/>
              <a:t>従来：誘電損失</a:t>
            </a:r>
            <a:r>
              <a:rPr lang="en-US" altLang="ja-JP" sz="2000" dirty="0"/>
              <a:t>αd</a:t>
            </a:r>
            <a:r>
              <a:rPr lang="ja-JP" altLang="en-US" sz="2000" dirty="0"/>
              <a:t>を測定・検討</a:t>
            </a:r>
          </a:p>
          <a:p>
            <a:r>
              <a:rPr lang="ja-JP" altLang="en-US" sz="2000" dirty="0"/>
              <a:t>課題：導体損失</a:t>
            </a:r>
            <a:r>
              <a:rPr lang="en-US" altLang="ja-JP" sz="2000" dirty="0"/>
              <a:t>αc</a:t>
            </a:r>
            <a:r>
              <a:rPr lang="ja-JP" altLang="en-US" sz="2000" dirty="0"/>
              <a:t>における表面粗さの影響は未検討</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3099888"/>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558910" y="5495374"/>
            <a:ext cx="4228407" cy="793750"/>
            <a:chOff x="558910" y="4793114"/>
            <a:chExt cx="4228407" cy="793750"/>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65" y="3032748"/>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本研究の目的</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en-US" altLang="ja-JP" dirty="0"/>
              <a:t>BCDR</a:t>
            </a:r>
            <a:r>
              <a:rPr lang="ja-JP" altLang="en-US" dirty="0"/>
              <a:t>法による</a:t>
            </a:r>
            <a:r>
              <a:rPr lang="en-US" altLang="ja-JP" dirty="0"/>
              <a:t>MEGTRON6</a:t>
            </a:r>
            <a:r>
              <a:rPr lang="ja-JP" altLang="en-US" dirty="0"/>
              <a:t>の複素誘電率測定</a:t>
            </a:r>
            <a:endParaRPr lang="en-US" altLang="ja-JP" dirty="0"/>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t>減衰定数の算出と表面粗さの影響評価</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66803"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347312"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複素誘電率測定</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03990"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実基板銅箔を使用</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454437"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導電率測定</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38803"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4219312"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6948634"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8176700"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7278268"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減衰定数算出</a:t>
            </a:r>
            <a:endParaRPr kumimoji="1" lang="ja-JP" altLang="en-US" dirty="0">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測定対象の材料</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90991601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bg1">
                              <a:lumMod val="65000"/>
                            </a:schemeClr>
                          </a:solidFill>
                          <a:effectLst/>
                          <a:latin typeface="+mn-ea"/>
                          <a:ea typeface="+mn-ea"/>
                        </a:rPr>
                        <a:t>L-6504C2</a:t>
                      </a:r>
                    </a:p>
                    <a:p>
                      <a:pPr algn="ctr" fontAlgn="ctr"/>
                      <a:r>
                        <a:rPr lang="en-US" sz="1800" b="0" i="0" u="none" strike="noStrike" dirty="0">
                          <a:solidFill>
                            <a:schemeClr val="bg1">
                              <a:lumMod val="65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a:solidFill>
                            <a:schemeClr val="bg1">
                              <a:lumMod val="65000"/>
                            </a:schemeClr>
                          </a:solidFill>
                          <a:effectLst/>
                          <a:latin typeface="+mn-ea"/>
                          <a:ea typeface="+mn-ea"/>
                        </a:rPr>
                        <a:t>東芝ケミカル</a:t>
                      </a:r>
                      <a:endParaRPr lang="ja-JP" alt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bg1">
                              <a:lumMod val="65000"/>
                            </a:schemeClr>
                          </a:solidFill>
                          <a:effectLst/>
                          <a:latin typeface="+mn-ea"/>
                          <a:ea typeface="+mn-ea"/>
                        </a:rPr>
                        <a:t>0.3mm</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dirty="0">
                          <a:solidFill>
                            <a:schemeClr val="bg1">
                              <a:lumMod val="65000"/>
                            </a:schemeClr>
                          </a:solidFill>
                          <a:effectLst/>
                          <a:latin typeface="+mn-ea"/>
                          <a:ea typeface="+mn-ea"/>
                        </a:rPr>
                        <a:t>高耐久性、高熱伝導性、低価格であり、</a:t>
                      </a:r>
                      <a:r>
                        <a:rPr lang="en-US" altLang="ja-JP" sz="1800" b="0" i="0" u="none" strike="noStrike" dirty="0">
                          <a:solidFill>
                            <a:schemeClr val="bg1">
                              <a:lumMod val="65000"/>
                            </a:schemeClr>
                          </a:solidFill>
                          <a:effectLst/>
                          <a:latin typeface="+mn-ea"/>
                          <a:ea typeface="+mn-ea"/>
                        </a:rPr>
                        <a:t>1GHz</a:t>
                      </a:r>
                      <a:r>
                        <a:rPr lang="ja-JP" altLang="en-US" sz="1800" b="0" i="0" u="none" strike="noStrike" dirty="0">
                          <a:solidFill>
                            <a:schemeClr val="bg1">
                              <a:lumMod val="65000"/>
                            </a:schemeClr>
                          </a:solidFill>
                          <a:effectLst/>
                          <a:latin typeface="+mn-ea"/>
                          <a:ea typeface="+mn-ea"/>
                        </a:rPr>
                        <a:t>以下の帯域でよく使われる。</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805342" y="4974721"/>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5063216" y="5282498"/>
            <a:ext cx="2800812"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正確な特性評価が必要</a:t>
            </a:r>
            <a:endParaRPr kumimoji="1" lang="ja-JP" altLang="en-US" sz="20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4177717" y="5482553"/>
            <a:ext cx="8854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en-US" altLang="ja-JP" dirty="0"/>
              <a:t>BCDR</a:t>
            </a:r>
            <a:r>
              <a:rPr kumimoji="1" lang="ja-JP" altLang="en-US" dirty="0"/>
              <a:t>法について</a:t>
            </a:r>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1200329"/>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【BCDR</a:t>
            </a:r>
            <a:r>
              <a:rPr lang="ja-JP" altLang="en-US" dirty="0">
                <a:latin typeface="メイリオ" panose="020B0604030504040204" pitchFamily="50" charset="-128"/>
                <a:ea typeface="メイリオ" panose="020B0604030504040204" pitchFamily="50" charset="-128"/>
              </a:rPr>
              <a:t>法の特徴</a:t>
            </a:r>
            <a:r>
              <a:rPr lang="en-US" altLang="ja-JP" dirty="0">
                <a:latin typeface="メイリオ" panose="020B0604030504040204" pitchFamily="50" charset="-128"/>
                <a:ea typeface="メイリオ" panose="020B0604030504040204" pitchFamily="50" charset="-128"/>
              </a:rPr>
              <a:t>】</a:t>
            </a: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高周波帯での低損失材料の測定に適している</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誘電率だけでなく導電率の測定も可能</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MEGTRON6</a:t>
            </a:r>
            <a:r>
              <a:rPr lang="ja-JP" altLang="en-US" dirty="0">
                <a:latin typeface="メイリオ" panose="020B0604030504040204" pitchFamily="50" charset="-128"/>
                <a:ea typeface="メイリオ" panose="020B0604030504040204" pitchFamily="50" charset="-128"/>
              </a:rPr>
              <a:t>のような低損失基板の評価に有効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測定原理と手順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65" name="グループ化 64">
            <a:extLst>
              <a:ext uri="{FF2B5EF4-FFF2-40B4-BE49-F238E27FC236}">
                <a16:creationId xmlns:a16="http://schemas.microsoft.com/office/drawing/2014/main" id="{189D5DA5-11F9-7261-ADAA-95CB063EFD4B}"/>
              </a:ext>
            </a:extLst>
          </p:cNvPr>
          <p:cNvGrpSpPr/>
          <p:nvPr/>
        </p:nvGrpSpPr>
        <p:grpSpPr>
          <a:xfrm>
            <a:off x="188366" y="1752600"/>
            <a:ext cx="7930231" cy="4274673"/>
            <a:chOff x="188366" y="1752600"/>
            <a:chExt cx="7930231" cy="4274673"/>
          </a:xfrm>
        </p:grpSpPr>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1752600"/>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dirty="0">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dirty="0">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793936" y="3581537"/>
                <a:ext cx="688202" cy="369332"/>
              </a:xfrm>
              <a:prstGeom prst="rect">
                <a:avLst/>
              </a:prstGeom>
              <a:noFill/>
            </p:spPr>
            <p:txBody>
              <a:bodyPr wrap="square" rtlCol="0">
                <a:spAutoFit/>
              </a:bodyPr>
              <a:lstStyle/>
              <a:p>
                <a:pPr algn="ctr"/>
                <a:r>
                  <a:rPr lang="ja-JP" altLang="en-US" dirty="0">
                    <a:latin typeface="+mn-ea"/>
                  </a:rPr>
                  <a:t>銅箔</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208033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482138" y="3766203"/>
                <a:ext cx="169444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1025403" y="4826944"/>
              <a:ext cx="3336096"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基板の複素誘電率を測定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782501" y="4826944"/>
              <a:ext cx="3336096" cy="1200329"/>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①の誘電率を基準に導電率を算出</a:t>
              </a:r>
            </a:p>
          </p:txBody>
        </p:sp>
      </p:grpSp>
      <p:grpSp>
        <p:nvGrpSpPr>
          <p:cNvPr id="61" name="グループ化 60">
            <a:extLst>
              <a:ext uri="{FF2B5EF4-FFF2-40B4-BE49-F238E27FC236}">
                <a16:creationId xmlns:a16="http://schemas.microsoft.com/office/drawing/2014/main" id="{9BF8F654-557C-9B1D-D899-C570AD20706E}"/>
              </a:ext>
            </a:extLst>
          </p:cNvPr>
          <p:cNvGrpSpPr/>
          <p:nvPr/>
        </p:nvGrpSpPr>
        <p:grpSpPr>
          <a:xfrm>
            <a:off x="880712" y="1293616"/>
            <a:ext cx="7409945" cy="4915512"/>
            <a:chOff x="1151607" y="1229718"/>
            <a:chExt cx="7409945" cy="4915512"/>
          </a:xfrm>
        </p:grpSpPr>
        <p:pic>
          <p:nvPicPr>
            <p:cNvPr id="32" name="図 31" descr="ダイアグラム&#10;&#10;AI 生成コンテンツは誤りを含む可能性があります。">
              <a:extLst>
                <a:ext uri="{FF2B5EF4-FFF2-40B4-BE49-F238E27FC236}">
                  <a16:creationId xmlns:a16="http://schemas.microsoft.com/office/drawing/2014/main" id="{936A07F2-3692-2288-4C83-20F5A5AB0FB5}"/>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1151607" y="1599050"/>
              <a:ext cx="6868156" cy="4546180"/>
            </a:xfrm>
            <a:prstGeom prst="rect">
              <a:avLst/>
            </a:prstGeom>
          </p:spPr>
        </p:pic>
        <p:sp>
          <p:nvSpPr>
            <p:cNvPr id="60" name="テキスト ボックス 59">
              <a:extLst>
                <a:ext uri="{FF2B5EF4-FFF2-40B4-BE49-F238E27FC236}">
                  <a16:creationId xmlns:a16="http://schemas.microsoft.com/office/drawing/2014/main" id="{D7EFFF82-4859-FC31-C385-CA7843DDC579}"/>
                </a:ext>
              </a:extLst>
            </p:cNvPr>
            <p:cNvSpPr txBox="1"/>
            <p:nvPr/>
          </p:nvSpPr>
          <p:spPr>
            <a:xfrm>
              <a:off x="5245750" y="1229718"/>
              <a:ext cx="3315802" cy="400110"/>
            </a:xfrm>
            <a:prstGeom prst="rect">
              <a:avLst/>
            </a:prstGeom>
            <a:noFill/>
          </p:spPr>
          <p:txBody>
            <a:bodyPr wrap="square" rtlCol="0">
              <a:spAutoFit/>
            </a:bodyPr>
            <a:lstStyle/>
            <a:p>
              <a:pPr algn="ctr"/>
              <a:r>
                <a:rPr lang="en-US" altLang="ja-JP" sz="2000" dirty="0">
                  <a:latin typeface="+mn-ea"/>
                </a:rPr>
                <a:t>VNA</a:t>
              </a:r>
              <a:endParaRPr lang="ja-JP" altLang="en-US" sz="2000" dirty="0">
                <a:latin typeface="+mn-ea"/>
              </a:endParaRPr>
            </a:p>
          </p:txBody>
        </p:sp>
      </p:gr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a:t>
            </a:r>
            <a:r>
              <a:rPr kumimoji="1" lang="ja-JP" altLang="en-US" dirty="0"/>
              <a:t>パラメータの測定結果</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1019877" y="5586657"/>
            <a:ext cx="4754880" cy="853567"/>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共振ピークの周波数と鋭さ（</a:t>
            </a:r>
            <a:r>
              <a:rPr lang="en-US" altLang="ja-JP" sz="2000" kern="100" dirty="0">
                <a:latin typeface="+mn-ea"/>
                <a:cs typeface="Times New Roman" panose="02020603050405020304" pitchFamily="18" charset="0"/>
              </a:rPr>
              <a:t>Q</a:t>
            </a:r>
            <a:r>
              <a:rPr lang="ja-JP" altLang="en-US" sz="2000" kern="100" dirty="0">
                <a:latin typeface="+mn-ea"/>
                <a:cs typeface="Times New Roman" panose="02020603050405020304" pitchFamily="18" charset="0"/>
              </a:rPr>
              <a:t>値）から</a:t>
            </a:r>
          </a:p>
          <a:p>
            <a:pPr>
              <a:lnSpc>
                <a:spcPct val="107000"/>
              </a:lnSpc>
              <a:spcAft>
                <a:spcPts val="800"/>
              </a:spcAft>
            </a:pPr>
            <a:r>
              <a:rPr lang="ja-JP" altLang="en-US" sz="2000" kern="100" dirty="0">
                <a:latin typeface="+mn-ea"/>
                <a:cs typeface="Times New Roman" panose="02020603050405020304" pitchFamily="18" charset="0"/>
              </a:rPr>
              <a:t>誘電率と損失特性を評価</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t="-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0" kern="100" dirty="0" smtClean="0">
                          <a:effectLst/>
                          <a:latin typeface="Cambria Math" panose="02040503050406030204" pitchFamily="18" charset="0"/>
                          <a:cs typeface="Times New Roman" panose="02020603050405020304" pitchFamily="18" charset="0"/>
                        </a:rPr>
                        <m:t>Δ</m:t>
                      </m:r>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t="-428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5774757" y="5693897"/>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dirty="0">
                  <a:latin typeface="メイリオ" panose="020B0604030504040204" pitchFamily="50" charset="-128"/>
                  <a:ea typeface="メイリオ" panose="020B0604030504040204" pitchFamily="50" charset="-128"/>
                </a:endParaRPr>
              </a:p>
            </p:txBody>
          </p:sp>
        </mc:Choice>
        <mc:Fallback>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5774757" y="5693897"/>
                <a:ext cx="902876" cy="639086"/>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51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44662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44662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複素誘電率の測定結果</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084188"/>
                <a:ext cx="5807228" cy="891013"/>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左：比誘電率（</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）はほぼ一定</a:t>
                </a:r>
              </a:p>
              <a:p>
                <a:pPr>
                  <a:lnSpc>
                    <a:spcPct val="107000"/>
                  </a:lnSpc>
                  <a:spcAft>
                    <a:spcPts val="800"/>
                  </a:spcAft>
                </a:pPr>
                <a:r>
                  <a:rPr lang="ja-JP" altLang="en-US" sz="2000" kern="100" dirty="0">
                    <a:latin typeface="+mn-ea"/>
                    <a:cs typeface="Times New Roman" panose="02020603050405020304" pitchFamily="18" charset="0"/>
                  </a:rPr>
                  <a:t>右：誘電損失（</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）は周波数とともに増加</a:t>
                </a:r>
                <a:endParaRPr lang="en-US" altLang="ja-JP" sz="2000" kern="100" dirty="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084188"/>
                <a:ext cx="5807228" cy="891013"/>
              </a:xfrm>
              <a:prstGeom prst="rect">
                <a:avLst/>
              </a:prstGeom>
              <a:blipFill>
                <a:blip r:embed="rId7"/>
                <a:stretch>
                  <a:fillRect l="-1049" b="-116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4676063"/>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4676063"/>
                <a:ext cx="4522523" cy="408125"/>
              </a:xfrm>
              <a:prstGeom prst="rect">
                <a:avLst/>
              </a:prstGeom>
              <a:blipFill>
                <a:blip r:embed="rId8"/>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08418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084188"/>
                <a:ext cx="2645857" cy="714683"/>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導電率の測定結果</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395519"/>
            <a:ext cx="718703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dirty="0">
                <a:latin typeface="+mn-ea"/>
                <a:cs typeface="Times New Roman" panose="02020603050405020304" pitchFamily="18" charset="0"/>
              </a:rPr>
              <a:t>→ 表皮深さの減少と表面粗さの影響</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3.xml><?xml version="1.0" encoding="utf-8"?>
<ds:datastoreItem xmlns:ds="http://schemas.openxmlformats.org/officeDocument/2006/customXml" ds:itemID="{D46948CA-749C-4F57-B9F1-A31806633AC1}">
  <ds:schemaRefs>
    <ds:schemaRef ds:uri="http://schemas.microsoft.com/sharepoint/v3/contenttype/forms"/>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9293</TotalTime>
  <Words>3988</Words>
  <Application>Microsoft Office PowerPoint</Application>
  <PresentationFormat>画面に合わせる (4:3)</PresentationFormat>
  <Paragraphs>323</Paragraphs>
  <Slides>32</Slides>
  <Notes>25</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32</vt:i4>
      </vt:variant>
    </vt:vector>
  </HeadingPairs>
  <TitlesOfParts>
    <vt:vector size="42" baseType="lpstr">
      <vt:lpstr>ＭＳ Ｐゴシック</vt:lpstr>
      <vt:lpstr>ＭＳ 明朝</vt:lpstr>
      <vt:lpstr>メイリオ</vt:lpstr>
      <vt:lpstr>游ゴシック</vt:lpstr>
      <vt:lpstr>Arial</vt:lpstr>
      <vt:lpstr>Cambria Math</vt:lpstr>
      <vt:lpstr>Times New Roman</vt:lpstr>
      <vt:lpstr>Wingdings</vt:lpstr>
      <vt:lpstr>XITS Math</vt:lpstr>
      <vt:lpstr>Office テーマ</vt:lpstr>
      <vt:lpstr> BCDRを用いた基板の誘電損失と 表面粗さによる電気伝導性の測定</vt:lpstr>
      <vt:lpstr>研究の背景</vt:lpstr>
      <vt:lpstr>本研究の目的</vt:lpstr>
      <vt:lpstr>測定対象の材料</vt:lpstr>
      <vt:lpstr>BCDR法について</vt:lpstr>
      <vt:lpstr>測定原理と手順</vt:lpstr>
      <vt:lpstr>Sパラメータの測定結果</vt:lpstr>
      <vt:lpstr>複素誘電率の測定結果</vt:lpstr>
      <vt:lpstr>導電率の測定結果</vt:lpstr>
      <vt:lpstr>減衰定数と従来手法の比較</vt:lpstr>
      <vt:lpstr>まとめ</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46</cp:revision>
  <cp:lastPrinted>2025-11-18T05:53:12Z</cp:lastPrinted>
  <dcterms:created xsi:type="dcterms:W3CDTF">2025-09-24T05:03:45Z</dcterms:created>
  <dcterms:modified xsi:type="dcterms:W3CDTF">2026-01-18T13:53:31Z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